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58" d="100"/>
          <a:sy n="58" d="100"/>
        </p:scale>
        <p:origin x="912" y="4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45</c:v>
                </c:pt>
                <c:pt idx="4">
                  <c:v>1</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Sheet1!$B$2:$B$6</c:f>
              <c:numCache>
                <c:formatCode>0.0</c:formatCode>
                <c:ptCount val="5"/>
                <c:pt idx="0">
                  <c:v>7.8</c:v>
                </c:pt>
                <c:pt idx="1">
                  <c:v>7.6</c:v>
                </c:pt>
                <c:pt idx="2">
                  <c:v>7.6</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Sheet1!$C$2:$C$6</c:f>
              <c:numCache>
                <c:formatCode>0.0</c:formatCode>
                <c:ptCount val="5"/>
                <c:pt idx="0">
                  <c:v>2.2000000000000002</c:v>
                </c:pt>
                <c:pt idx="1">
                  <c:v>2.4000000000000004</c:v>
                </c:pt>
                <c:pt idx="2">
                  <c:v>2.4000000000000004</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Sheet1!$B$2:$B$6</c:f>
              <c:numCache>
                <c:formatCode>0.0</c:formatCode>
                <c:ptCount val="5"/>
                <c:pt idx="0">
                  <c:v>6.9</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Sheet1!$C$2:$C$6</c:f>
              <c:numCache>
                <c:formatCode>0.0</c:formatCode>
                <c:ptCount val="5"/>
                <c:pt idx="0">
                  <c:v>3.0999999999999996</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0.18720389855499953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8.9940000000000353E-2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0.93895799999999952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8.9940000000000353E-2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0.32260500000000025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0.65315800000000035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7.2232010000000004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0.21090717342529963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8.6091000000000584E-2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0.89876799999999957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8.6090000000000444E-2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0.30879600000000007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0.92030699999999932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7.6489000000000003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1.5987580000000001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0.39963299999999968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0.11141500000000004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1.1631539999999996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0.11141500000000093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0.39963299999999968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0.16640300000000074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8.6161910000000006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0.11425299999999972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0.3371789999999999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9.4002999999999837E-2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0.98137900000000045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9.4002999999999837E-2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0.33718000000000004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0.61433300000000024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7.329453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0.20151600000000069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0.31632299999999969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8.8188999999999851E-2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0.92067500000000013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8.8188000000000599E-2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0.3163229999999988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0.83943800000000124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7.9461810000000002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0.10880699999999877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0.1332090000000008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3.7138000000000559E-2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0.38771299999999975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3.7136999999999531E-2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0.13321000000000005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0.1850120000000004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8.9363270000000004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7</c:v>
                </c:pt>
                <c:pt idx="1">
                  <c:v>32</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0.13575399999999993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0.31126099999999957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8.6777000000000548E-2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0.90594099999999944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8.6777000000000548E-2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0.31126100000000001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0.79800599999999999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4.4575440000000004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0.34086899999999964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0.33809299999999975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9.4257999999999953E-2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0.98404000000000025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9.4257999999999953E-2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0.33809399999999989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0.87549200000000038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6.6846959999999997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0.40585198525760013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0.14852799999999977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1.5506080000000004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0.14852799999999888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0.53275400000000062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0.72114400000000067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7.8468239999999998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1.0189659999999998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0.35627299999999984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9.9325999999999581E-2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1.0369510000000011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9.9326999999998833E-2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0.35627200000000059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0.52615699999999954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8.4677690000000005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1.2574770000000002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0.39579200000000014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0.11034299999999941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1.1519720000000007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0.11034399999999955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0.395791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0.9205830000000006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6.7338209999999998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Admission to hospital Q3. How long do you feel you had to wait to get to a bed on a ward after you arrived at the hospital?</c:v>
                </c:pt>
                <c:pt idx="2">
                  <c:v>The hospital and ward Q5. Were you ever prevented from sleeping at night by hospital lighting?</c:v>
                </c:pt>
                <c:pt idx="3">
                  <c:v>Leaving hospital Q46. After leaving hospital, did you get enough support from health or social care services to help you recover or manage your condition?</c:v>
                </c:pt>
                <c:pt idx="4">
                  <c:v>Leaving hospital Q44. Did hospital staff discuss with you whether you may need any further health or social care services after leaving hospital?</c:v>
                </c:pt>
              </c:strCache>
            </c:strRef>
          </c:cat>
          <c:val>
            <c:numRef>
              <c:f>Sheet1!$B$2:$B$6</c:f>
              <c:numCache>
                <c:formatCode>0.0</c:formatCode>
                <c:ptCount val="5"/>
                <c:pt idx="0">
                  <c:v>8.1999999999999993</c:v>
                </c:pt>
                <c:pt idx="1">
                  <c:v>7.4</c:v>
                </c:pt>
                <c:pt idx="2">
                  <c:v>8.6</c:v>
                </c:pt>
                <c:pt idx="3">
                  <c:v>6.7</c:v>
                </c:pt>
                <c:pt idx="4">
                  <c:v>8.5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Admission to hospital Q3. How long do you feel you had to wait to get to a bed on a ward after you arrived at the hospital?</c:v>
                </c:pt>
                <c:pt idx="2">
                  <c:v>The hospital and ward Q5. Were you ever prevented from sleeping at night by hospital lighting?</c:v>
                </c:pt>
                <c:pt idx="3">
                  <c:v>Leaving hospital Q46. After leaving hospital, did you get enough support from health or social care services to help you recover or manage your condition?</c:v>
                </c:pt>
                <c:pt idx="4">
                  <c:v>Leaving hospital Q44. Did hospital staff discuss with you whether you may need any further health or social care services after leaving hospital?</c:v>
                </c:pt>
              </c:strCache>
            </c:strRef>
          </c:cat>
          <c:val>
            <c:numRef>
              <c:f>Sheet1!$C$2:$C$6</c:f>
              <c:numCache>
                <c:formatCode>0.0</c:formatCode>
                <c:ptCount val="5"/>
                <c:pt idx="0">
                  <c:v>7.5</c:v>
                </c:pt>
                <c:pt idx="1">
                  <c:v>6.8</c:v>
                </c:pt>
                <c:pt idx="2">
                  <c:v>8.1</c:v>
                </c:pt>
                <c:pt idx="3">
                  <c:v>6.2</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Your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Your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Your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Your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Your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Your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Your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Your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1.2093312443167701</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Sheet1!$B$2:$B$6</c:f>
              <c:numCache>
                <c:formatCode>0.0</c:formatCode>
                <c:ptCount val="5"/>
                <c:pt idx="0">
                  <c:v>1.6</c:v>
                </c:pt>
                <c:pt idx="1">
                  <c:v>1.6</c:v>
                </c:pt>
                <c:pt idx="2">
                  <c:v>1.6</c:v>
                </c:pt>
                <c:pt idx="3">
                  <c:v>1.4</c:v>
                </c:pt>
                <c:pt idx="4">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Sheet1!$C$2:$C$6</c:f>
              <c:numCache>
                <c:formatCode>0.0</c:formatCode>
                <c:ptCount val="5"/>
                <c:pt idx="0">
                  <c:v>8.4</c:v>
                </c:pt>
                <c:pt idx="1">
                  <c:v>8.4</c:v>
                </c:pt>
                <c:pt idx="2">
                  <c:v>8.4</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Sheet1!$B$2:$B$6</c:f>
              <c:numCache>
                <c:formatCode>0.0</c:formatCode>
                <c:ptCount val="5"/>
                <c:pt idx="0">
                  <c:v>0.7</c:v>
                </c:pt>
                <c:pt idx="1">
                  <c:v>0.8</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Sheet1!$C$2:$C$6</c:f>
              <c:numCache>
                <c:formatCode>0.0</c:formatCode>
                <c:ptCount val="5"/>
                <c:pt idx="0">
                  <c:v>9.3000000000000007</c:v>
                </c:pt>
                <c:pt idx="1">
                  <c:v>9.1999999999999993</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0.11868455719060006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1.2783009999999999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0.12244500000000036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0.43919499999999978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0.8625020000000001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1.2093309999999999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Your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Your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Your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Your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Your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Your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Your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Your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9.1535740305705104</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Q12. How would you rate the hospital food?</c:v>
                </c:pt>
                <c:pt idx="1">
                  <c:v>The hospital and ward Q11. Were you offered food that met any dietary needs or requirements you had?</c:v>
                </c:pt>
                <c:pt idx="2">
                  <c:v>The hospital and ward Q14. Were you able to get hospital food outside of set meal times?</c:v>
                </c:pt>
                <c:pt idx="3">
                  <c:v>Your care and treatment Q27. Were you able to discuss your condition or treatment with hospital staff without being overheard?</c:v>
                </c:pt>
                <c:pt idx="4">
                  <c:v>Feedback on care Q49. During your hospital stay, were you ever asked to give your views on the quality of your care?</c:v>
                </c:pt>
              </c:strCache>
            </c:strRef>
          </c:cat>
          <c:val>
            <c:numRef>
              <c:f>Sheet1!$B$2:$B$6</c:f>
              <c:numCache>
                <c:formatCode>0.0</c:formatCode>
                <c:ptCount val="5"/>
                <c:pt idx="0">
                  <c:v>6.5</c:v>
                </c:pt>
                <c:pt idx="1">
                  <c:v>7.8</c:v>
                </c:pt>
                <c:pt idx="2">
                  <c:v>5.5</c:v>
                </c:pt>
                <c:pt idx="3">
                  <c:v>6.1</c:v>
                </c:pt>
                <c:pt idx="4">
                  <c:v>1.2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Q12. How would you rate the hospital food?</c:v>
                </c:pt>
                <c:pt idx="1">
                  <c:v>The hospital and ward Q11. Were you offered food that met any dietary needs or requirements you had?</c:v>
                </c:pt>
                <c:pt idx="2">
                  <c:v>The hospital and ward Q14. Were you able to get hospital food outside of set meal times?</c:v>
                </c:pt>
                <c:pt idx="3">
                  <c:v>Your care and treatment Q27. Were you able to discuss your condition or treatment with hospital staff without being overheard?</c:v>
                </c:pt>
                <c:pt idx="4">
                  <c:v>Feedback on care Q49. During your hospital stay, were you ever asked to give your views on the quality of your care?</c:v>
                </c:pt>
              </c:strCache>
            </c:strRef>
          </c:cat>
          <c:val>
            <c:numRef>
              <c:f>Sheet1!$C$2:$C$6</c:f>
              <c:numCache>
                <c:formatCode>0.0</c:formatCode>
                <c:ptCount val="5"/>
                <c:pt idx="0">
                  <c:v>7</c:v>
                </c:pt>
                <c:pt idx="1">
                  <c:v>8.3000000000000007</c:v>
                </c:pt>
                <c:pt idx="2">
                  <c:v>5.9</c:v>
                </c:pt>
                <c:pt idx="3">
                  <c:v>6.3</c:v>
                </c:pt>
                <c:pt idx="4">
                  <c:v>1.4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Sheet1!$B$2:$B$6</c:f>
              <c:numCache>
                <c:formatCode>0.0</c:formatCode>
                <c:ptCount val="5"/>
                <c:pt idx="0">
                  <c:v>9.4</c:v>
                </c:pt>
                <c:pt idx="1">
                  <c:v>9.3000000000000007</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Sheet1!$C$2:$C$6</c:f>
              <c:numCache>
                <c:formatCode>0.0</c:formatCode>
                <c:ptCount val="5"/>
                <c:pt idx="0">
                  <c:v>0.59999999999999964</c:v>
                </c:pt>
                <c:pt idx="1">
                  <c:v>0.69999999999999929</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Sheet1!$B$2:$B$6</c:f>
              <c:numCache>
                <c:formatCode>0.0</c:formatCode>
                <c:ptCount val="5"/>
                <c:pt idx="0">
                  <c:v>8.6999999999999993</c:v>
                </c:pt>
                <c:pt idx="1">
                  <c:v>8.8000000000000007</c:v>
                </c:pt>
                <c:pt idx="2">
                  <c:v>8.8000000000000007</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Sheet1!$C$2:$C$6</c:f>
              <c:numCache>
                <c:formatCode>0.0</c:formatCode>
                <c:ptCount val="5"/>
                <c:pt idx="0">
                  <c:v>1.3000000000000007</c:v>
                </c:pt>
                <c:pt idx="1">
                  <c:v>1.1999999999999993</c:v>
                </c:pt>
                <c:pt idx="2">
                  <c:v>1.1999999999999993</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0.27111499999999999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0.21595800000000054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6.0207999999999373E-2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0.62855900000000098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6.0207999999999373E-2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0.21595800000000054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9.8573000000000022E-2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9.1535740000000008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Your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Your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Your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Your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Your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Your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Your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Your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8.2507302783289997</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Sheet1!$B$2:$B$6</c:f>
              <c:numCache>
                <c:formatCode>0.0</c:formatCode>
                <c:ptCount val="5"/>
                <c:pt idx="0">
                  <c:v>8.8000000000000007</c:v>
                </c:pt>
                <c:pt idx="1">
                  <c:v>8.6</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Sheet1!$C$2:$C$6</c:f>
              <c:numCache>
                <c:formatCode>0.0</c:formatCode>
                <c:ptCount val="5"/>
                <c:pt idx="0">
                  <c:v>1.1999999999999993</c:v>
                </c:pt>
                <c:pt idx="1">
                  <c:v>1.4000000000000004</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Sheet1!$B$2:$B$6</c:f>
              <c:numCache>
                <c:formatCode>0.0</c:formatCode>
                <c:ptCount val="5"/>
                <c:pt idx="0">
                  <c:v>7.8</c:v>
                </c:pt>
                <c:pt idx="1">
                  <c:v>7.8</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Sheet1!$C$2:$C$6</c:f>
              <c:numCache>
                <c:formatCode>0.0</c:formatCode>
                <c:ptCount val="5"/>
                <c:pt idx="0">
                  <c:v>2.2000000000000002</c:v>
                </c:pt>
                <c:pt idx="1">
                  <c:v>2.2000000000000002</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0.2706820282743001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8.0620999999999832E-2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0.84167900000000095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8.0621999999999971E-2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0.28918200000000027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0.47065399999999968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8.2507300000000008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6.1</c:v>
                </c:pt>
                <c:pt idx="1">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3.9000000000000004</c:v>
                </c:pt>
                <c:pt idx="1">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Your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Your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Your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Your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Your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Your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Your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Your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7.81672398259877</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Sheet1!$B$2:$B$6</c:f>
              <c:numCache>
                <c:formatCode>0.0</c:formatCode>
                <c:ptCount val="5"/>
                <c:pt idx="0">
                  <c:v>8</c:v>
                </c:pt>
                <c:pt idx="1">
                  <c:v>7.8</c:v>
                </c:pt>
                <c:pt idx="2">
                  <c:v>7.8</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Sheet1!$C$2:$C$6</c:f>
              <c:numCache>
                <c:formatCode>0.0</c:formatCode>
                <c:ptCount val="5"/>
                <c:pt idx="0">
                  <c:v>2</c:v>
                </c:pt>
                <c:pt idx="1">
                  <c:v>2.2000000000000002</c:v>
                </c:pt>
                <c:pt idx="2">
                  <c:v>2.2000000000000002</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c:v>
                </c:pt>
                <c:pt idx="1">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c:v>
                </c:pt>
                <c:pt idx="1">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0.40000000000000036</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Sheet1!$B$2:$B$6</c:f>
              <c:numCache>
                <c:formatCode>0.0</c:formatCode>
                <c:ptCount val="5"/>
                <c:pt idx="0">
                  <c:v>6.6</c:v>
                </c:pt>
                <c:pt idx="1">
                  <c:v>6.7</c:v>
                </c:pt>
                <c:pt idx="2">
                  <c:v>6.7</c:v>
                </c:pt>
                <c:pt idx="3">
                  <c:v>6.9</c:v>
                </c:pt>
                <c:pt idx="4">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Sheet1!$C$2:$C$6</c:f>
              <c:numCache>
                <c:formatCode>0.0</c:formatCode>
                <c:ptCount val="5"/>
                <c:pt idx="0">
                  <c:v>3.4000000000000004</c:v>
                </c:pt>
                <c:pt idx="1">
                  <c:v>3.3</c:v>
                </c:pt>
                <c:pt idx="2">
                  <c:v>3.3</c:v>
                </c:pt>
                <c:pt idx="3">
                  <c:v>3.0999999999999996</c:v>
                </c:pt>
                <c:pt idx="4">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0.50914144194090039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0.16331600000000002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1.7049940000000001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0.74911299999999947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0.81678600000000046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7.4001419999999998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6.1</c:v>
                </c:pt>
                <c:pt idx="1">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3.9000000000000004</c:v>
                </c:pt>
                <c:pt idx="1">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9.0784000000000198E-2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0.48098799999999997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0.13409700000000058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1.3999440000000005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0.61508499999999877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0.36291300000000071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8.2333060000000007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Your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Your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Your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Your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Your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Your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Your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Your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7.7719992191180998</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Sheet1!$B$2:$B$6</c:f>
              <c:numCache>
                <c:formatCode>0.0</c:formatCode>
                <c:ptCount val="5"/>
                <c:pt idx="0">
                  <c:v>8.3000000000000007</c:v>
                </c:pt>
                <c:pt idx="1">
                  <c:v>8.1</c:v>
                </c:pt>
                <c:pt idx="2">
                  <c:v>8.1</c:v>
                </c:pt>
                <c:pt idx="3">
                  <c:v>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Sheet1!$C$2:$C$6</c:f>
              <c:numCache>
                <c:formatCode>0.0</c:formatCode>
                <c:ptCount val="5"/>
                <c:pt idx="0">
                  <c:v>1.6999999999999993</c:v>
                </c:pt>
                <c:pt idx="1">
                  <c:v>1.9000000000000004</c:v>
                </c:pt>
                <c:pt idx="2">
                  <c:v>1.9000000000000004</c:v>
                </c:pt>
                <c:pt idx="3">
                  <c:v>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4.5999999999999996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5.4</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Sheet1!$B$2:$B$6</c:f>
              <c:numCache>
                <c:formatCode>0.0</c:formatCode>
                <c:ptCount val="5"/>
                <c:pt idx="0">
                  <c:v>7.3</c:v>
                </c:pt>
                <c:pt idx="1">
                  <c:v>7.4</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Sheet1!$C$2:$C$6</c:f>
              <c:numCache>
                <c:formatCode>0.0</c:formatCode>
                <c:ptCount val="5"/>
                <c:pt idx="0">
                  <c:v>2.7</c:v>
                </c:pt>
                <c:pt idx="1">
                  <c:v>2.5999999999999996</c:v>
                </c:pt>
                <c:pt idx="2">
                  <c:v>2.5</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6.9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1.2</c:v>
                </c:pt>
                <c:pt idx="1">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8.8000000000000007</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95.628399999999999</c:v>
                </c:pt>
                <c:pt idx="1">
                  <c:v>0.72860000000000003</c:v>
                </c:pt>
                <c:pt idx="2">
                  <c:v>0.91069999999999995</c:v>
                </c:pt>
                <c:pt idx="3">
                  <c:v>0.18210000000000001</c:v>
                </c:pt>
                <c:pt idx="4">
                  <c:v>0.18210000000000001</c:v>
                </c:pt>
                <c:pt idx="5">
                  <c:v>2.3679000000000001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0.17230899999999938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0.4232440000000004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0.11799699999999991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1.2318759999999997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0.54124200000000044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0.58578900000000012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8.2111970000000003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4.8973097101900009E-2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0.18450200000000017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1.9261739999999996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0.8462909999999999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1.6683570000000003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6.1148639999999999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0.18792400000000065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0.27861799999999981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7.76760000000003E-2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0.81092999999999904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0.35629300000000086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0.58430399999999949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8.5008499999999998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0.14050999999999991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0.26863700000000001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7.4893999999999572E-2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0.78188199999999952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0.34353100000000047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0.49828500000000098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8.6271330000000006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0.37116509375560014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0.17122599999999988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1.7875709999999998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0.78539400000000104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0.65636599999999845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6.6806859999999997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9.2935999999999908E-2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0.22979600000000033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6.4064999999999372E-2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0.66883200000000009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6.40660000000004E-2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0.22979499999999931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0.15623700000000085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9.3128299999999999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0.27569202279210003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0.10143399999999936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1.0589590000000006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0.10143399999999936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0.36383400000000066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0.26152699999999918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8.3215990000000009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0.23563136853580069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9.4533999999999452E-2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0.98691499999999976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9.45330000000002E-2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0.33908199999999944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0.43594000000000044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8.3691259999999996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17.877099999999999</c:v>
                </c:pt>
                <c:pt idx="1">
                  <c:v>0.1862</c:v>
                </c:pt>
                <c:pt idx="2">
                  <c:v>78.212299999999999</c:v>
                </c:pt>
                <c:pt idx="3">
                  <c:v>0</c:v>
                </c:pt>
                <c:pt idx="4">
                  <c:v>0</c:v>
                </c:pt>
                <c:pt idx="5">
                  <c:v>0.55869999999999997</c:v>
                </c:pt>
                <c:pt idx="6">
                  <c:v>0.1862</c:v>
                </c:pt>
                <c:pt idx="7">
                  <c:v>1.1173</c:v>
                </c:pt>
                <c:pt idx="8">
                  <c:v>1.8622000000000001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0.47972399999999915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0.41025000000000045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0.11437499999999989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1.1940540000000004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0.11437399999999975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0.41024999999999956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0.30405999999999977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7.7884229999999999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0.35547096031469927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0.11268900000000048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1.176463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0.11268999999999973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0.40420499999999926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0.70098200000000155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6.4668099999999997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0.41059800992980033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0.13671599999999984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1.4273040000000004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0.13671599999999984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0.49038900000000041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0.50526799999999916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7.6376419999999996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0.42420753586260052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0.18717499999999987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1.9540819999999997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0.18717499999999987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0.67137799999999981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0.92389200000000127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5.4821049999999998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0.35208300000000037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0.16636499999999899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4.6381000000000228E-2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0.48421199999999942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4.6381000000000228E-2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0.16636399999999973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0.10293799999999997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9.5227249999999994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0.83009999999999995</c:v>
                </c:pt>
                <c:pt idx="1">
                  <c:v>0.16990000000000005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0.83009999999999995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Your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Your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Your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Your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Your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Your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Your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Your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8.9654171692345201</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Sheet1!$B$2:$B$6</c:f>
              <c:numCache>
                <c:formatCode>0.0</c:formatCode>
                <c:ptCount val="5"/>
                <c:pt idx="0">
                  <c:v>9.1</c:v>
                </c:pt>
                <c:pt idx="1">
                  <c:v>9.1</c:v>
                </c:pt>
                <c:pt idx="2">
                  <c:v>9</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Sheet1!$C$2:$C$6</c:f>
              <c:numCache>
                <c:formatCode>0.0</c:formatCode>
                <c:ptCount val="5"/>
                <c:pt idx="0">
                  <c:v>0.90000000000000036</c:v>
                </c:pt>
                <c:pt idx="1">
                  <c:v>0.90000000000000036</c:v>
                </c:pt>
                <c:pt idx="2">
                  <c:v>1</c:v>
                </c:pt>
                <c:pt idx="3">
                  <c:v>1</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Sheet1!$B$2:$B$6</c:f>
              <c:numCache>
                <c:formatCode>0.0</c:formatCode>
                <c:ptCount val="5"/>
                <c:pt idx="0">
                  <c:v>8.5</c:v>
                </c:pt>
                <c:pt idx="1">
                  <c:v>8.5</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Sheet1!$C$2:$C$6</c:f>
              <c:numCache>
                <c:formatCode>0.0</c:formatCode>
                <c:ptCount val="5"/>
                <c:pt idx="0">
                  <c:v>1.5</c:v>
                </c:pt>
                <c:pt idx="1">
                  <c:v>1.5</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0.14721600000000024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0.23022899999999957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6.4187000000000438E-2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0.67009399999999886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6.4187000000000438E-2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0.23022899999999957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0.23592700000000022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8.7760529999999992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4.736500000000099E-2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0.18576499999999996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5.1790000000000447E-2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0.5406809999999993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5.1790000000000447E-2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0.18576599999999921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0.21605100000000022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9.3031249999999996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0.19682223587500047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7.6478999999999075E-2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0.79842800000000125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7.6478999999999075E-2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0.27432199999999973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0.14546800000000104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8.8170730000000006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50</c:v>
                </c:pt>
                <c:pt idx="2">
                  <c:v>50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Your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Your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Your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Your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Your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Your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Your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Your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8.6378371547364292</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Sheet1!$B$2:$B$6</c:f>
              <c:numCache>
                <c:formatCode>0.0</c:formatCode>
                <c:ptCount val="5"/>
                <c:pt idx="0">
                  <c:v>9</c:v>
                </c:pt>
                <c:pt idx="1">
                  <c:v>8.6999999999999993</c:v>
                </c:pt>
                <c:pt idx="2">
                  <c:v>8.6</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Sheet1!$C$2:$C$6</c:f>
              <c:numCache>
                <c:formatCode>0.0</c:formatCode>
                <c:ptCount val="5"/>
                <c:pt idx="0">
                  <c:v>1</c:v>
                </c:pt>
                <c:pt idx="1">
                  <c:v>1.3000000000000007</c:v>
                </c:pt>
                <c:pt idx="2">
                  <c:v>1.4000000000000004</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Sheet1!$B$2:$B$6</c:f>
              <c:numCache>
                <c:formatCode>0.0</c:formatCode>
                <c:ptCount val="5"/>
                <c:pt idx="0">
                  <c:v>7.9</c:v>
                </c:pt>
                <c:pt idx="1">
                  <c:v>8.1</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Sheet1!$C$2:$C$6</c:f>
              <c:numCache>
                <c:formatCode>0.0</c:formatCode>
                <c:ptCount val="5"/>
                <c:pt idx="0">
                  <c:v>2.0999999999999996</c:v>
                </c:pt>
                <c:pt idx="1">
                  <c:v>1.9000000000000004</c:v>
                </c:pt>
                <c:pt idx="2">
                  <c:v>1.9000000000000004</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0.1596820000000001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0.27010500000000093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7.5302999999999898E-2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0.7861539999999998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7.5302999999999898E-2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0.27010499999999915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0.21305200000000113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8.8293230000000005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7.9615000000000435E-2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0.23271100000000011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6.4878000000000213E-2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0.67731899999999889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6.4878000000000213E-2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0.23271200000000114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3.5698000000000008E-2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9.2031960000000002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0.1333479999999998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0.28671500000000094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7.99329999999987E-2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0.83449700000000071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7.9933999999999727E-2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0.28671399999999991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0.10387900000000094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8.7998589999999997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0.48202499999999926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0.3412620000000004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9.514200000000006E-2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0.99326199999999965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9.514200000000006E-2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0.34126199999999951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0.7900020000000012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7.7189709999999998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Your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Your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Your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Your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Your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Your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Your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Your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8.0622534024417298</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Sheet1!$B$2:$B$6</c:f>
              <c:numCache>
                <c:formatCode>0.0</c:formatCode>
                <c:ptCount val="5"/>
                <c:pt idx="0">
                  <c:v>8.6</c:v>
                </c:pt>
                <c:pt idx="1">
                  <c:v>8.3000000000000007</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Sheet1!$C$2:$C$6</c:f>
              <c:numCache>
                <c:formatCode>0.0</c:formatCode>
                <c:ptCount val="5"/>
                <c:pt idx="0">
                  <c:v>1.4000000000000004</c:v>
                </c:pt>
                <c:pt idx="1">
                  <c:v>1.6999999999999993</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Sheet1!$B$2:$B$6</c:f>
              <c:numCache>
                <c:formatCode>0.0</c:formatCode>
                <c:ptCount val="5"/>
                <c:pt idx="0">
                  <c:v>7.6</c:v>
                </c:pt>
                <c:pt idx="1">
                  <c:v>7.6</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Sheet1!$C$2:$C$6</c:f>
              <c:numCache>
                <c:formatCode>0.0</c:formatCode>
                <c:ptCount val="5"/>
                <c:pt idx="0">
                  <c:v>2.4000000000000004</c:v>
                </c:pt>
                <c:pt idx="1">
                  <c:v>2.4000000000000004</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0.44748199999999994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0.27397599999999933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7.6383000000000756E-2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0.79742300000000021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7.6382999999999868E-2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0.27397700000000036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0.26824399999999926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8.0952680000000008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0.21060770072940027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8.6077000000000403E-2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0.89862799999999954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8.6076000000000263E-2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0.30874799999999958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0.63969600000000071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7.2306270000000001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0.15179346760380064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5.9874999999999901E-2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0.62509700000000024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5.9875999999999152E-2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0.2147679999999994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0.30791300000000099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8.8788999999999998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0.18247099999999961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0.37825099999999967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0.10545300000000069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1.1009209999999996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0.10545300000000069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0.37825099999999878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0.56651100000000021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7.7008099999999997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0.15459602761539948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0.14359900000000003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1.4991530000000006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0.14359900000000003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0.51507399999999937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1.6014770000000009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6.0662279999999997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5.2823000000000002</c:v>
                </c:pt>
                <c:pt idx="1">
                  <c:v>9.1074999999999999</c:v>
                </c:pt>
                <c:pt idx="2">
                  <c:v>30.783200000000001</c:v>
                </c:pt>
                <c:pt idx="3">
                  <c:v>54.826999999999998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0.11949416872100116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3.9540000000000575E-2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0.41279299999999886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3.9540000000000575E-2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0.14182600000000001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0.14757099999999923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9.3657439999999994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0.25562200000000068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0.19065800000000088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5.3153999999999257E-2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0.55491899999999994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5.3153999999999257E-2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0.19065800000000088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0.24516599999999933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8.9459920000000004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0.27219197606460011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8.5875999999999841E-2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0.89653400000000083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8.5875999999998953E-2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0.30802900000000122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0.45463399999999865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8.2144600000000008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Your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Your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Your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Your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Your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Your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Your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Your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8.2452194026333405</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Sheet1!$B$2:$B$6</c:f>
              <c:numCache>
                <c:formatCode>0.0</c:formatCode>
                <c:ptCount val="5"/>
                <c:pt idx="0">
                  <c:v>8.6</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Sheet1!$C$2:$C$6</c:f>
              <c:numCache>
                <c:formatCode>0.0</c:formatCode>
                <c:ptCount val="5"/>
                <c:pt idx="0">
                  <c:v>1.4000000000000004</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Sheet1!$B$2:$B$6</c:f>
              <c:numCache>
                <c:formatCode>0.0</c:formatCode>
                <c:ptCount val="5"/>
                <c:pt idx="0">
                  <c:v>7.9</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Sheet1!$C$2:$C$6</c:f>
              <c:numCache>
                <c:formatCode>0.0</c:formatCode>
                <c:ptCount val="5"/>
                <c:pt idx="0">
                  <c:v>2.0999999999999996</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0.10225400000000029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0.21588599999999936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6.0187000000000879E-2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0.62834699999999977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6.018800000000013E-2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0.2158850000000001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0.14961599999999997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9.0063130000000005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0.54797000000000029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0.25602599999999942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7.1378000000000164E-2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0.74517700000000087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7.1378999999998527E-2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0.25602600000000031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0.42986199999999997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7.7471740000000002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6.8176000000000236E-2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0.30115399999999948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8.3959000000000117E-2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0.876525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8.3959000000000117E-2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0.30115400000000037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0.4785699999999995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7.9821710000000001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Your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Your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Your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Your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Your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Your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Your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Your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7.4446279507890196</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R0B | South Tyneside and Sunderland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R0B | South Tyneside and Sunderland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R0B | South Tyneside and Sunderland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South Tyneside and Sunderland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829408749"/>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840559834"/>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792940254"/>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8916422"/>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28592270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2537437"/>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5347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0275084"/>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5041399"/>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67332381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3569862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426702955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18643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81992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96262722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56027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289565771"/>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01618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2870062"/>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88310673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97596989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5858424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421045083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786395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39157588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65032703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58046381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92181593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89763427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16141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03728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206642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6429446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64063905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50743158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23119630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69006051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50473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83930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793698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5897278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80598892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277506461"/>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21298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31246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75967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1264271"/>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94551223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71370424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273744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65592452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68688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3071643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72006798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68155340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21414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54521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57356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9026883"/>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87181003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89692146"/>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463295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6922490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140937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694179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12932621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84416412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241248893"/>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19928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87937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70695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126411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23399162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33947558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9189707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46193225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051227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401594140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50220784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407258275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06122888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32295619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21652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19488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3808378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4379215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45742989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23019204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05564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5397945"/>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93406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0308893"/>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37505743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622296"/>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3637501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99178416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334811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42834823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81419762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79466181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53731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02603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57433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989180"/>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57574215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09693162"/>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4864641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404561942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9943834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36395609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74441142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62476160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050326686"/>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94036201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99428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97092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8528121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04899446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91135427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68087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214798609"/>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48691360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66548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15819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362964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80587340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47053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65513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52980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3750052"/>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424471043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04771475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9710555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61290357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5978057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64605290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60429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39487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60037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0459940"/>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7389310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20915913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9802407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21610499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477674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71891853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5778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76617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36172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3521910"/>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422816115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586651639"/>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3153467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19422336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6394054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48365747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44722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04739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76086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1862447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6129146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8559304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(130)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40481584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41252772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4143468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76683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09587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73013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682570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7298936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6826515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(257)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8445105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08507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7854318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7867654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22894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63299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5703070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3237642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78279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4859711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16057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8117155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6444288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31398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54668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2784801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2932565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9752896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4924449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52580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7716321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7749016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(401)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41319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20457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4206972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7855062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7614253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(283)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1058928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84643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42158563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4292786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(237)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81853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34008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4327860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6109317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7969251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6376175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9806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2427986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5831190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(116)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93474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10664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18646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19721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1469237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1820450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3145095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(99)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2716414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1276346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66040144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(150)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16764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40844724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8975335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9952174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6991817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43246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9669896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2192347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9085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70434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8484033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6792095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979161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(409)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3128902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37039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4531515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40721599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(408)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3636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20079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3298567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6161486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6990513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9004480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89458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2523660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9523682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(408)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92026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99789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57397659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3867637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073719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(409)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9923941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05715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27460700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9382998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(408)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48325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39299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966842236"/>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2615413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4884727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05747172"/>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98582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6140578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8989414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42761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8908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577123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8263211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08632758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41114862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54874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4552773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8461331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(95)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97882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29551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6149605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41648502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301730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1051980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40831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10248989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40041939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(404)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37693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01524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6570419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9771783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3902895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(356)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(102)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24660728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27849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3988860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8551647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2139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01959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70180909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5643991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7477965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(218)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9167817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20878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7250514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0872771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34522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07870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2312167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1410444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3104165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46738201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640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8239349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0002115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(400)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23792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91266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847578442"/>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6948629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6933034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867739778"/>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93585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8852452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376513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(158)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92907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21110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0837590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189603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7123546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(407)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(117)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6221700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46421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8491474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6374982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56558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95587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748739818"/>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4611597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1432939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231574517"/>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47451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7993088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7279763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56658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57575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6394240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0499588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7129701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4200976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03990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3329178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5517114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80507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45648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135274268"/>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8398298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7740991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(209)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876024690"/>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24142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2793101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9884974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(209)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59222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32985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21741360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6218184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5408221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878831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23990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227436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9446594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(116)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84353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8242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3928757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20650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0993888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2386997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SUNDERLAND ROYAL HOSPITAL (397)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TYNESIDE DISTRICT HOSPITAL (116)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14018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19726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66631968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550749515"/>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5996598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68294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70523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266750909"/>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422091839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704835619"/>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44074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855631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386042296"/>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59564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81945188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728565280"/>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68970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16001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96397480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4089896126"/>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84704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579643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65286924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484798506"/>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57926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10975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44177210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194264087"/>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105981033"/>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502505961"/>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29012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1502044"/>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398404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56909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05130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968845928"/>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71623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854494458"/>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33414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794878901"/>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hospital lighting?</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10327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049617969"/>
              </p:ext>
            </p:extLst>
          </p:nvPr>
        </p:nvGraphicFramePr>
        <p:xfrm>
          <a:off x="469068" y="1548000"/>
          <a:ext cx="11253864" cy="292882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hospital lighting?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Q28. Were you given enough privacy when being examined or treated?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9676683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65133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South Tyneside and Sunderland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980389257"/>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Waiting to get to a bed: patients feeling that they waited the right amount of time to get to a bed on a ward after they arrived at the hospital
Disturbance from hospital lighting: patients not being bothered at night by hospital lighting
Support from health or social care services: patients being given enough support from health or social care services to help them recover or manage their condition after leaving hospital
Further health or social care services: patients being given information about further health or social care services they may need after leaving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478712748"/>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Quality of food: patients describing the hospital food as good
Dietary needs or requirements: patients being offered food that met any dietary needs or requirements they had
Food outside set meal times: patients being able to get hospital food outside of set meal times, if needed
Privacy for discussions: patients being able to discuss their condition or treatment with hospital staff without being overheard
Feedback on care: patients being asked to give their views on the quality of their care</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South Tyneside and Sunderland NHS Foundation Trust who had attended in late 2021. Responses were received from 549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79992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4756037"/>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549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967348144"/>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942223"/>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339394666"/>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7996839"/>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874953477"/>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188287185"/>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50437474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458463239"/>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76488287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068066225"/>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415916"/>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310635368"/>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2551998"/>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757682714"/>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4090342456"/>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19334</TotalTime>
  <Words>16510</Words>
  <Application>Microsoft Office PowerPoint</Application>
  <PresentationFormat>Widescreen</PresentationFormat>
  <Paragraphs>2341</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South Tyneside and Sunderland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Laura Dale</cp:lastModifiedBy>
  <cp:revision>846</cp:revision>
  <dcterms:created xsi:type="dcterms:W3CDTF">2021-03-04T09:52:26Z</dcterms:created>
  <dcterms:modified xsi:type="dcterms:W3CDTF">2022-09-30T11:16:07Z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